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LIGHT SAFETY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FLIGHT SAFETY</a:t>
            </a:r>
          </a:p>
        </p:txBody>
      </p:sp>
      <p:sp>
        <p:nvSpPr>
          <p:cNvPr id="120" name="BY KARINA VAN TWISK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BY KARINA VAN TWISK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afety Recommend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Safety Recommendations</a:t>
            </a:r>
          </a:p>
        </p:txBody>
      </p:sp>
      <p:sp>
        <p:nvSpPr>
          <p:cNvPr id="155" name="Do your homework, prepare your RT according to your miss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 your homework, prepare your RT according to your mission</a:t>
            </a:r>
          </a:p>
          <a:p>
            <a:pPr/>
            <a:r>
              <a:t>Mark TMA/CTR boundaries and frequency changes</a:t>
            </a:r>
          </a:p>
          <a:p>
            <a:pPr/>
            <a:r>
              <a:t>Change frequency when approved by the current one</a:t>
            </a:r>
          </a:p>
          <a:p>
            <a:pPr/>
            <a:r>
              <a:t>Monitor and create situational awareness</a:t>
            </a:r>
          </a:p>
          <a:p>
            <a:pPr/>
            <a:r>
              <a:t>Read back Clearance or Flight Information (QNH)</a:t>
            </a:r>
          </a:p>
          <a:p>
            <a:pPr/>
            <a:r>
              <a:t>Comply; set QNH, set Transponder as req.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afety Recommend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Safety Recommendations</a:t>
            </a:r>
          </a:p>
        </p:txBody>
      </p:sp>
      <p:sp>
        <p:nvSpPr>
          <p:cNvPr id="158" name="Request “Radio Check” if comm is poor…"/>
          <p:cNvSpPr txBox="1"/>
          <p:nvPr>
            <p:ph type="body" idx="1"/>
          </p:nvPr>
        </p:nvSpPr>
        <p:spPr>
          <a:xfrm>
            <a:off x="952500" y="1897757"/>
            <a:ext cx="11099800" cy="6979543"/>
          </a:xfrm>
          <a:prstGeom prst="rect">
            <a:avLst/>
          </a:prstGeom>
        </p:spPr>
        <p:txBody>
          <a:bodyPr/>
          <a:lstStyle/>
          <a:p>
            <a:pPr/>
            <a:r>
              <a:t>Request “Radio Check” if comm is poor</a:t>
            </a:r>
          </a:p>
          <a:p>
            <a:pPr/>
            <a:r>
              <a:t>Request CONFIRMATION from ATC if not sure or in doubt</a:t>
            </a:r>
          </a:p>
          <a:p>
            <a:pPr/>
            <a:r>
              <a:t>Keep Looking Out!</a:t>
            </a:r>
          </a:p>
          <a:p>
            <a:pPr/>
            <a:r>
              <a:t>Maintain Situational Awareness at all times</a:t>
            </a:r>
          </a:p>
          <a:p>
            <a:pPr/>
            <a:r>
              <a:t>AVIATE, NAVIGATE AND COMMUNICATE in that order!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afety Recommend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Safety Recommendations</a:t>
            </a:r>
          </a:p>
        </p:txBody>
      </p:sp>
      <p:sp>
        <p:nvSpPr>
          <p:cNvPr id="161" name="Have someone to look out while manoeuvring aircraft in or out of the hanga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Have someone to look out while manoeuvring aircraft in or out of the hangar</a:t>
            </a:r>
          </a:p>
          <a:p>
            <a:pPr/>
            <a:r>
              <a:t>Create a routine-procedure for tanking, don’t get distracted by conversation</a:t>
            </a:r>
          </a:p>
          <a:p>
            <a:pPr/>
            <a:r>
              <a:t>Close and lock baggage hatch, double check before stepping in the cockpit</a:t>
            </a:r>
          </a:p>
          <a:p>
            <a:pPr/>
            <a:r>
              <a:t>Close and secure engine oil tank and access panel before moving on to your next checks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afety Recommend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Safety Recommendations</a:t>
            </a:r>
          </a:p>
        </p:txBody>
      </p:sp>
      <p:sp>
        <p:nvSpPr>
          <p:cNvPr id="164" name="Flying to uncontrolled airfields? request AD information and if there is any known traffic in circuit before join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Flying to uncontrolled airfields? request AD information and if there is </a:t>
            </a:r>
            <a:r>
              <a:rPr u="sng"/>
              <a:t>any known traffic in circuit </a:t>
            </a:r>
            <a:r>
              <a:t>before joining</a:t>
            </a:r>
          </a:p>
          <a:p>
            <a:pPr/>
            <a:r>
              <a:t>Have a good look out before turning from base to final</a:t>
            </a:r>
          </a:p>
          <a:p>
            <a:pPr/>
            <a:r>
              <a:t>Keep a sharp eye for conflict traffic even in controlled airspace and of course outside OPR HRS at EHKD</a:t>
            </a:r>
          </a:p>
          <a:p>
            <a:pPr/>
            <a:r>
              <a:t>Student Pilot flying SOLO? include STUDENT-PILOT in your transmissions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afety Recommend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Safety Recommendations</a:t>
            </a:r>
          </a:p>
        </p:txBody>
      </p:sp>
      <p:sp>
        <p:nvSpPr>
          <p:cNvPr id="167" name="Pre-flight check your aircraft according to checklist…"/>
          <p:cNvSpPr txBox="1"/>
          <p:nvPr>
            <p:ph type="body" idx="1"/>
          </p:nvPr>
        </p:nvSpPr>
        <p:spPr>
          <a:xfrm>
            <a:off x="952500" y="1990873"/>
            <a:ext cx="11099800" cy="6886427"/>
          </a:xfrm>
          <a:prstGeom prst="rect">
            <a:avLst/>
          </a:prstGeom>
        </p:spPr>
        <p:txBody>
          <a:bodyPr/>
          <a:lstStyle/>
          <a:p>
            <a:pPr/>
            <a:r>
              <a:t>Pre-flight check your aircraft according to checklist</a:t>
            </a:r>
          </a:p>
          <a:p>
            <a:pPr/>
            <a:r>
              <a:t>If any concern arise or doesn’t meet your satisfaction? Consult with Fleet Management </a:t>
            </a:r>
          </a:p>
          <a:p>
            <a:pPr/>
            <a:r>
              <a:t>Hazard observed?….report it!</a:t>
            </a:r>
          </a:p>
          <a:p>
            <a:pPr/>
            <a:r>
              <a:t>In flight have your emergency checklist by your side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afety Recommend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Safety Recommendations</a:t>
            </a:r>
          </a:p>
        </p:txBody>
      </p:sp>
      <p:sp>
        <p:nvSpPr>
          <p:cNvPr id="170" name="Make use of GNS430 aboard the Aquilas to time your Fuel Tank Switch to Fullest Tank during cruise-flight"/>
          <p:cNvSpPr txBox="1"/>
          <p:nvPr>
            <p:ph type="body" sz="half" idx="1"/>
          </p:nvPr>
        </p:nvSpPr>
        <p:spPr>
          <a:xfrm>
            <a:off x="952500" y="5041453"/>
            <a:ext cx="11006882" cy="3835847"/>
          </a:xfrm>
          <a:prstGeom prst="rect">
            <a:avLst/>
          </a:prstGeom>
        </p:spPr>
        <p:txBody>
          <a:bodyPr/>
          <a:lstStyle/>
          <a:p>
            <a:pPr/>
            <a:r>
              <a:t>Make use of GNS430 aboard the Aquilas to time your Fuel Tank Switch to Fullest Tank during cruise-flight</a:t>
            </a:r>
          </a:p>
        </p:txBody>
      </p:sp>
      <p:pic>
        <p:nvPicPr>
          <p:cNvPr id="171" name="Screen Shot 2024-02-14 at 22.55.01.png" descr="Screen Shot 2024-02-14 at 22.55.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4650" y="2522884"/>
            <a:ext cx="7175500" cy="304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afety Recommend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Safety Recommendations</a:t>
            </a:r>
          </a:p>
        </p:txBody>
      </p:sp>
      <p:sp>
        <p:nvSpPr>
          <p:cNvPr id="174" name="During N-VFR operations, a black hole approach can give the illusion of flying too high. Transition “look-out” between in and outside…"/>
          <p:cNvSpPr txBox="1"/>
          <p:nvPr>
            <p:ph type="body" sz="half" idx="1"/>
          </p:nvPr>
        </p:nvSpPr>
        <p:spPr>
          <a:xfrm>
            <a:off x="419100" y="2196207"/>
            <a:ext cx="6431509" cy="6744593"/>
          </a:xfrm>
          <a:prstGeom prst="rect">
            <a:avLst/>
          </a:prstGeom>
        </p:spPr>
        <p:txBody>
          <a:bodyPr/>
          <a:lstStyle/>
          <a:p>
            <a:pPr/>
            <a:r>
              <a:t>During N-VFR operations, a black hole approach can give the illusion of flying too high. Transition “look-out” between in and outside</a:t>
            </a:r>
          </a:p>
          <a:p>
            <a:pPr/>
            <a:r>
              <a:t>Flying N-VFR proficiency fades relatively quickly; stay proficient!</a:t>
            </a:r>
          </a:p>
        </p:txBody>
      </p:sp>
      <p:pic>
        <p:nvPicPr>
          <p:cNvPr id="175" name="Screen Shot 2024-02-14 at 23.03.19.png" descr="Screen Shot 2024-02-14 at 23.03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1043" y="3385204"/>
            <a:ext cx="5287468" cy="3604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afety Recommend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Safety Recommendations</a:t>
            </a:r>
          </a:p>
        </p:txBody>
      </p:sp>
      <p:sp>
        <p:nvSpPr>
          <p:cNvPr id="178" name="During pre-flight checks, make sure all items on your checklist are checked (that includes aircraft’s papers) be proactive…"/>
          <p:cNvSpPr txBox="1"/>
          <p:nvPr>
            <p:ph type="body" sz="half" idx="1"/>
          </p:nvPr>
        </p:nvSpPr>
        <p:spPr>
          <a:xfrm>
            <a:off x="596900" y="2597150"/>
            <a:ext cx="6015633" cy="6286500"/>
          </a:xfrm>
          <a:prstGeom prst="rect">
            <a:avLst/>
          </a:prstGeom>
        </p:spPr>
        <p:txBody>
          <a:bodyPr/>
          <a:lstStyle/>
          <a:p>
            <a:pPr marL="426719" indent="-426719" defTabSz="560831">
              <a:spcBef>
                <a:spcPts val="4000"/>
              </a:spcBef>
              <a:defRPr sz="3072"/>
            </a:pPr>
            <a:r>
              <a:t>During pre-flight checks, make sure all items on your checklist are checked (that includes aircraft’s papers) be proactive</a:t>
            </a:r>
          </a:p>
          <a:p>
            <a:pPr marL="426719" indent="-426719" defTabSz="560831">
              <a:spcBef>
                <a:spcPts val="4000"/>
              </a:spcBef>
              <a:defRPr sz="3072"/>
            </a:pPr>
            <a:r>
              <a:t>Flying with a mini Ipad? make sure to install it on a place where outside visibility is not compromised</a:t>
            </a:r>
          </a:p>
          <a:p>
            <a:pPr marL="426719" indent="-426719" defTabSz="560831">
              <a:spcBef>
                <a:spcPts val="4000"/>
              </a:spcBef>
              <a:defRPr sz="3072"/>
            </a:pPr>
            <a:r>
              <a:t>And make sure the mini Ipad does not block your view of controls and switches</a:t>
            </a:r>
          </a:p>
        </p:txBody>
      </p:sp>
      <p:pic>
        <p:nvPicPr>
          <p:cNvPr id="179" name="Screen Shot 2024-02-14 at 22.59.06.png" descr="Screen Shot 2024-02-14 at 22.59.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2458" y="3065348"/>
            <a:ext cx="5553592" cy="49746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raining and Awaren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Training and Awareness</a:t>
            </a:r>
          </a:p>
        </p:txBody>
      </p:sp>
      <p:sp>
        <p:nvSpPr>
          <p:cNvPr id="182" name="AOPA Netherlands workshops: duration 3 hours including pause…"/>
          <p:cNvSpPr txBox="1"/>
          <p:nvPr>
            <p:ph type="body" idx="1"/>
          </p:nvPr>
        </p:nvSpPr>
        <p:spPr>
          <a:xfrm>
            <a:off x="952500" y="1245443"/>
            <a:ext cx="11099800" cy="7631857"/>
          </a:xfrm>
          <a:prstGeom prst="rect">
            <a:avLst/>
          </a:prstGeom>
        </p:spPr>
        <p:txBody>
          <a:bodyPr/>
          <a:lstStyle/>
          <a:p>
            <a:pPr/>
            <a:r>
              <a:t>AOPA Netherlands workshops: duration 3 hours including pause </a:t>
            </a:r>
          </a:p>
          <a:p>
            <a:pPr/>
            <a:r>
              <a:t>Increase Safety Awareness in General Aviation</a:t>
            </a:r>
          </a:p>
          <a:p>
            <a:pPr/>
            <a:r>
              <a:t>Interested? Let us know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– Just Culture"/>
          <p:cNvSpPr txBox="1"/>
          <p:nvPr>
            <p:ph type="body" idx="13"/>
          </p:nvPr>
        </p:nvSpPr>
        <p:spPr>
          <a:xfrm>
            <a:off x="1270000" y="6362700"/>
            <a:ext cx="10464800" cy="74635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– Just Culture</a:t>
            </a:r>
          </a:p>
        </p:txBody>
      </p:sp>
      <p:sp>
        <p:nvSpPr>
          <p:cNvPr id="185" name="“ASK WHY, NOT WHO!”"/>
          <p:cNvSpPr txBox="1"/>
          <p:nvPr>
            <p:ph type="body" idx="14"/>
          </p:nvPr>
        </p:nvSpPr>
        <p:spPr>
          <a:xfrm>
            <a:off x="1270000" y="4110004"/>
            <a:ext cx="10464800" cy="1006966"/>
          </a:xfrm>
          <a:prstGeom prst="rect">
            <a:avLst/>
          </a:prstGeom>
        </p:spPr>
        <p:txBody>
          <a:bodyPr/>
          <a:lstStyle>
            <a:lvl1pPr>
              <a:defRPr sz="5900"/>
            </a:lvl1pPr>
          </a:lstStyle>
          <a:p>
            <a:pPr/>
            <a:r>
              <a:t>“ASK WHY, NOT WHO!”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1546.jpeg" descr="1546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8089" t="0" r="8089" b="0"/>
          <a:stretch>
            <a:fillRect/>
          </a:stretch>
        </p:blipFill>
        <p:spPr>
          <a:xfrm>
            <a:off x="7617023" y="3120404"/>
            <a:ext cx="4435277" cy="5227292"/>
          </a:xfrm>
          <a:prstGeom prst="rect">
            <a:avLst/>
          </a:prstGeom>
        </p:spPr>
      </p:pic>
      <p:sp>
        <p:nvSpPr>
          <p:cNvPr id="123" name="Title"/>
          <p:cNvSpPr txBox="1"/>
          <p:nvPr>
            <p:ph type="title"/>
          </p:nvPr>
        </p:nvSpPr>
        <p:spPr>
          <a:xfrm>
            <a:off x="952500" y="254000"/>
            <a:ext cx="11050142" cy="2413695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24" name="INCIDENT SUMMARY 2023…"/>
          <p:cNvSpPr txBox="1"/>
          <p:nvPr>
            <p:ph type="body" sz="half" idx="1"/>
          </p:nvPr>
        </p:nvSpPr>
        <p:spPr>
          <a:xfrm>
            <a:off x="952500" y="2590800"/>
            <a:ext cx="7126883" cy="6286500"/>
          </a:xfrm>
          <a:prstGeom prst="rect">
            <a:avLst/>
          </a:prstGeom>
        </p:spPr>
        <p:txBody>
          <a:bodyPr/>
          <a:lstStyle/>
          <a:p>
            <a:pPr/>
            <a:r>
              <a:t>INCIDENT SUMMARY 2023</a:t>
            </a:r>
          </a:p>
          <a:p>
            <a:pPr/>
            <a:r>
              <a:t>TRENDS (2020 to 2023)</a:t>
            </a:r>
          </a:p>
          <a:p>
            <a:pPr/>
            <a:r>
              <a:t>SAFETY INITIATIVES</a:t>
            </a:r>
          </a:p>
          <a:p>
            <a:pPr/>
            <a:r>
              <a:t>SAFETY RECOMMENDATIONS</a:t>
            </a:r>
          </a:p>
          <a:p>
            <a:pPr/>
            <a:r>
              <a:t>TRAINING &amp; AWARENESS</a:t>
            </a:r>
          </a:p>
        </p:txBody>
      </p:sp>
      <p:pic>
        <p:nvPicPr>
          <p:cNvPr id="125" name="ACM_Logo20201_transpar.png" descr="ACM_Logo20201_transpa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9030" y="390801"/>
            <a:ext cx="5779152" cy="21400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cident 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Incident Summary</a:t>
            </a:r>
          </a:p>
        </p:txBody>
      </p:sp>
      <p:sp>
        <p:nvSpPr>
          <p:cNvPr id="128" name="202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2023</a:t>
            </a:r>
          </a:p>
        </p:txBody>
      </p:sp>
      <p:pic>
        <p:nvPicPr>
          <p:cNvPr id="129" name="summary2023.png" descr="summary20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8450" y="1147613"/>
            <a:ext cx="9867900" cy="5194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Incident 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Incident Summary</a:t>
            </a:r>
          </a:p>
        </p:txBody>
      </p:sp>
      <p:sp>
        <p:nvSpPr>
          <p:cNvPr id="132" name="202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2022</a:t>
            </a:r>
          </a:p>
        </p:txBody>
      </p:sp>
      <p:pic>
        <p:nvPicPr>
          <p:cNvPr id="133" name="2022.png" descr="20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2900" y="1009650"/>
            <a:ext cx="9779000" cy="524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ncident 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Incident Summary</a:t>
            </a:r>
          </a:p>
        </p:txBody>
      </p:sp>
      <p:sp>
        <p:nvSpPr>
          <p:cNvPr id="136" name="202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2021</a:t>
            </a:r>
          </a:p>
        </p:txBody>
      </p:sp>
      <p:pic>
        <p:nvPicPr>
          <p:cNvPr id="137" name="PastedGraphic-7.png" descr="PastedGraphic-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909984"/>
            <a:ext cx="10261600" cy="4978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Incident 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Incident Summary</a:t>
            </a:r>
          </a:p>
        </p:txBody>
      </p:sp>
      <p:sp>
        <p:nvSpPr>
          <p:cNvPr id="140" name="2020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2020</a:t>
            </a:r>
          </a:p>
        </p:txBody>
      </p:sp>
      <p:pic>
        <p:nvPicPr>
          <p:cNvPr id="141" name="PastedGraphic-8.png" descr="PastedGraphic-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1022350"/>
            <a:ext cx="10109200" cy="5219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atego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Categories</a:t>
            </a:r>
          </a:p>
        </p:txBody>
      </p:sp>
      <p:pic>
        <p:nvPicPr>
          <p:cNvPr id="144" name="Screen Shot 2024-02-14 at 22.07.12.png" descr="Screen Shot 2024-02-14 at 22.07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" y="2813198"/>
            <a:ext cx="12319000" cy="558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r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Trends</a:t>
            </a:r>
          </a:p>
        </p:txBody>
      </p:sp>
      <p:pic>
        <p:nvPicPr>
          <p:cNvPr id="147" name="PastedGraphic-11.png" descr="PastedGraphic-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73601"/>
            <a:ext cx="13004800" cy="2928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astedGraphic-12.png" descr="PastedGraphic-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462898"/>
            <a:ext cx="13004800" cy="2882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afety Initiativ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Safety Initiatives</a:t>
            </a:r>
          </a:p>
        </p:txBody>
      </p:sp>
      <p:sp>
        <p:nvSpPr>
          <p:cNvPr id="151" name="Report it! (email, paper form, digital invoice system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Report it! (email, paper form, digital invoice system)</a:t>
            </a:r>
          </a:p>
          <a:p>
            <a:pPr/>
            <a:r>
              <a:t>Reports lead to positive changes</a:t>
            </a:r>
          </a:p>
          <a:p>
            <a:pPr/>
            <a:r>
              <a:t>Posters, Safety Briefs, Leaflets</a:t>
            </a:r>
          </a:p>
          <a:p>
            <a:pPr/>
            <a:r>
              <a:t>Share your experiences with other pilots and s-pilots</a:t>
            </a:r>
          </a:p>
          <a:p>
            <a:pPr/>
            <a:r>
              <a:t>Proactive with pilots and home airport’s manager</a:t>
            </a:r>
          </a:p>
        </p:txBody>
      </p:sp>
      <p:pic>
        <p:nvPicPr>
          <p:cNvPr id="152" name="aviationsafetyreportingwithborder.png" descr="aviationsafetyreportingwithbord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9927" y="3601663"/>
            <a:ext cx="5759100" cy="383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